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4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03"/>
    <p:restoredTop sz="73034"/>
  </p:normalViewPr>
  <p:slideViewPr>
    <p:cSldViewPr snapToGrid="0" snapToObjects="1">
      <p:cViewPr varScale="1">
        <p:scale>
          <a:sx n="106" d="100"/>
          <a:sy n="106" d="100"/>
        </p:scale>
        <p:origin x="184" y="32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4" d="100"/>
          <a:sy n="114" d="100"/>
        </p:scale>
        <p:origin x="312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681D71-9A4D-EB43-9CDC-40C0C6A0861E}" type="datetimeFigureOut">
              <a:rPr lang="en-US" smtClean="0"/>
              <a:t>10/14/21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0641FB-B074-F946-8234-34BBC734C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313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Hi</a:t>
            </a:r>
          </a:p>
          <a:p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My project was to develop a program that models a self-organising tree.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641FB-B074-F946-8234-34BBC734CB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2725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WHY?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Trees are important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 produce many </a:t>
            </a:r>
            <a:r>
              <a:rPr lang="en-NZ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nesscaries</a:t>
            </a: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our lives including food, wood, and O2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they are an important visual detail in our environments.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Thus, graphics designers need to be able to produce realistic trees for backgrounds or animated features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However this can take a long time, even if using the same base model, as each tree needs to look unique.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found many research papers suggesting methods for producing tree models based on algorithms and patterns.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Thus, the project was to implement one of these papers which could:</a:t>
            </a:r>
          </a:p>
          <a:p>
            <a:pPr marL="628650" lvl="1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Produce a unique tree</a:t>
            </a:r>
          </a:p>
          <a:p>
            <a:pPr marL="628650" lvl="1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 to environmental conditions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641FB-B074-F946-8234-34BBC734CB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590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 approach to tree building - Both provide low level details </a:t>
            </a:r>
          </a:p>
          <a:p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LINDENMAYER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creates a pattern which is converted into a tree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considers only the pattern while constructing</a:t>
            </a:r>
          </a:p>
          <a:p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Thus, can’t react to outside influences</a:t>
            </a:r>
          </a:p>
          <a:p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PALUBICKI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considers environmental inputs all the time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light hitting the tree is used to calculate the resources</a:t>
            </a:r>
          </a:p>
          <a:p>
            <a:pPr marL="628650" lvl="1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a bud isn’t receiving enough, it can’t grow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a branch isn’t receiving enough light in proportion to its weight it is shed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branch will tend to grow away from other branches. </a:t>
            </a:r>
          </a:p>
          <a:p>
            <a:pPr marL="0" indent="0">
              <a:buFontTx/>
              <a:buNone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LINDENMAYER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while the rules and patterns can replicate behaviour, it requires a lot of testing</a:t>
            </a:r>
          </a:p>
          <a:p>
            <a:pPr marL="171450" lvl="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641FB-B074-F946-8234-34BBC734CB8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1756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Palubicki does react to environment conditions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branches are naturally avoiding each other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main growth is at the top of the tree (light)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branches are starting to bend under gravity at the ends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Diameter of the branches increases towards the trunk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641FB-B074-F946-8234-34BBC734CB8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8793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implement the </a:t>
            </a:r>
            <a:r>
              <a:rPr lang="en-NZ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pabubicki</a:t>
            </a: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tree</a:t>
            </a:r>
          </a:p>
          <a:p>
            <a:pPr marL="628650" lvl="1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already explained how the decisions are made to decide on whether to grow a bud, and where it grows to</a:t>
            </a:r>
          </a:p>
          <a:p>
            <a:pPr marL="628650" lvl="1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now explain how I decided to structure the tree.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Polymorphism</a:t>
            </a:r>
          </a:p>
          <a:p>
            <a:pPr marL="628650" lvl="1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 of replacing an object with a similar object that has different behaviour</a:t>
            </a:r>
          </a:p>
          <a:p>
            <a:pPr marL="628650" lvl="1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makes code more readable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behaviour changes between the different types of nodes</a:t>
            </a:r>
          </a:p>
          <a:p>
            <a:pPr marL="628650" lvl="1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Terminal bud at end of branch, can continue main branch, no children</a:t>
            </a:r>
          </a:p>
          <a:p>
            <a:pPr marL="628650" lvl="1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Lateral bud already has main branch, can continue a lateral branch</a:t>
            </a:r>
          </a:p>
          <a:p>
            <a:pPr marL="628650" lvl="1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Branching point: two children, no grow, split resources between children</a:t>
            </a:r>
          </a:p>
          <a:p>
            <a:pPr marL="628650" lvl="1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Non-Branching point: shed lateral, no grow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Polymorphism</a:t>
            </a:r>
          </a:p>
          <a:p>
            <a:pPr marL="628650" lvl="1" indent="-171450">
              <a:buFontTx/>
              <a:buChar char="-"/>
            </a:pPr>
            <a:r>
              <a:rPr lang="en-NZ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TerminalBud</a:t>
            </a: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+ child = lateral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641FB-B074-F946-8234-34BBC734CB8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6350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Because my project is to implement a paper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 paper didn’t specify all the inputs used in each model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can’t accurately replicate their results.</a:t>
            </a:r>
          </a:p>
          <a:p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Tested the reaction to changes in inputs</a:t>
            </a:r>
          </a:p>
          <a:p>
            <a:pPr marL="628650" lvl="1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match the changes shown in the report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checked the model could replicate the requirements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 images show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All with same inputs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Sphere is an obstacle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641FB-B074-F946-8234-34BBC734CB8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948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program I implemented was able to create unique trees which react to environmental conditions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Reactions same/similar to those in paper</a:t>
            </a:r>
          </a:p>
          <a:p>
            <a:pPr marL="171450" indent="-171450">
              <a:buFontTx/>
              <a:buChar char="-"/>
            </a:pPr>
            <a:endParaRPr lang="en-NZ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endParaRPr lang="en-NZ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Future work: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Bark texture</a:t>
            </a:r>
          </a:p>
          <a:p>
            <a:pPr marL="171450" indent="-171450">
              <a:buFontTx/>
              <a:buChar char="-"/>
            </a:pP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GUI interface</a:t>
            </a:r>
          </a:p>
          <a:p>
            <a:pPr marL="171450" indent="-171450">
              <a:buFontTx/>
              <a:buChar char="-"/>
            </a:pPr>
            <a:endParaRPr lang="en-NZ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641FB-B074-F946-8234-34BBC734CB8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527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AF28C-90CE-AE4B-B348-F5245D768F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9F9061-B9A9-2B47-BAC8-D093508B3C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B093AB-5EC1-A546-8919-4EA97C5E4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59AD-F76F-8848-B511-E11A2315A82E}" type="datetimeFigureOut">
              <a:rPr lang="en-US" smtClean="0"/>
              <a:t>10/14/21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A42E1-E0A6-EA41-9CFB-F3A9E6631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FEDF4-A162-E04E-8748-55E17FDC8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1555-1A4F-0F4B-98F2-4A44757A1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072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13E70-7017-6244-926B-EFD470B7C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F3CEC0-C219-4F49-B925-C6474DD778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A3E65F-06FE-4345-AF89-822951224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59AD-F76F-8848-B511-E11A2315A82E}" type="datetimeFigureOut">
              <a:rPr lang="en-US" smtClean="0"/>
              <a:t>10/14/21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BDA28-0B82-6B4A-B9AD-3E6753082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83947-52BF-E049-B04B-96C54DF5F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1555-1A4F-0F4B-98F2-4A44757A1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974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40B2E2-669E-8840-A97A-434DFEFA62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64C366-35A5-DC4E-B7E1-8007EC7C97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6F0D78-F367-7644-88DC-170EE5969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59AD-F76F-8848-B511-E11A2315A82E}" type="datetimeFigureOut">
              <a:rPr lang="en-US" smtClean="0"/>
              <a:t>10/14/21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F0E87B-8D30-344F-A231-97E67BC0D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FF318-062C-E747-A0BF-F24BE0235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1555-1A4F-0F4B-98F2-4A44757A1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60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58174-1F41-384E-8015-D5C4FC9EA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902BC-CA3E-7F43-A933-4E9579244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82A1A-386D-0544-A075-8DCB002C7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59AD-F76F-8848-B511-E11A2315A82E}" type="datetimeFigureOut">
              <a:rPr lang="en-US" smtClean="0"/>
              <a:t>10/14/21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B7AC6-AC50-1B4D-9BCB-6324EF694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F7D121-D160-324F-99E6-880F5DA0C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1555-1A4F-0F4B-98F2-4A44757A1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008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38BCF-9BD2-784E-980D-3C7D94EFE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D39FBC-F51A-CE4B-9084-165707627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25E45-02F5-7B4C-983B-2042B492D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59AD-F76F-8848-B511-E11A2315A82E}" type="datetimeFigureOut">
              <a:rPr lang="en-US" smtClean="0"/>
              <a:t>10/14/21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D463A-D4B7-7247-9ACA-D3692A6FE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A98D4F-9742-2D49-85F3-8A91DF86A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1555-1A4F-0F4B-98F2-4A44757A1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49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97C66-FD3E-D845-AAD6-3C3F19E42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3C7C0-1A0B-AE4C-89A2-78E0B75015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EA555-0042-5D41-B3C5-317EC23DF1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DCF11E-DFC0-3148-8C4E-96881B86D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59AD-F76F-8848-B511-E11A2315A82E}" type="datetimeFigureOut">
              <a:rPr lang="en-US" smtClean="0"/>
              <a:t>10/14/21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698329-B306-224B-9409-E00C3F0F4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84B665-5A5E-3148-9B23-AB32379B3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1555-1A4F-0F4B-98F2-4A44757A1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382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F35E7-047B-C246-A3CE-D4621D71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FFDA08-E77A-1B45-9AC4-5803A432E4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0C1A27-DA41-C94C-A628-88447CD69E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5BBC6E-4CA7-9F49-B22E-8184E171F8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5CF863-2B99-A845-A0F6-8E50D72D5F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8B0F67-5378-AC45-A7CD-77F0F10F0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59AD-F76F-8848-B511-E11A2315A82E}" type="datetimeFigureOut">
              <a:rPr lang="en-US" smtClean="0"/>
              <a:t>10/14/21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C4A5CD-7DBD-7C48-8318-0DC3F305A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BE0EE9-4058-474B-8AEC-78FE4847F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1555-1A4F-0F4B-98F2-4A44757A1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12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C9EED-A5F7-C74F-B732-6553CAAFF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070CE1-C2C4-4142-83B5-DD15E5B74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59AD-F76F-8848-B511-E11A2315A82E}" type="datetimeFigureOut">
              <a:rPr lang="en-US" smtClean="0"/>
              <a:t>10/14/21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C0A025-DBE6-564F-8C6D-CEC9974C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6D4A82-064A-5640-8E41-DD83D7922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1555-1A4F-0F4B-98F2-4A44757A1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06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B9A405-8698-1845-90D7-5CB544DFC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59AD-F76F-8848-B511-E11A2315A82E}" type="datetimeFigureOut">
              <a:rPr lang="en-US" smtClean="0"/>
              <a:t>10/14/21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C69F1C-BA78-D24F-85E6-18C802935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C1E54A-6888-5342-A541-3C9E78F81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1555-1A4F-0F4B-98F2-4A44757A1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318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ABFAA-4FEF-B246-872F-5D6AC676B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25CB7-8CDA-D14B-914E-C5D1BD6EC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98CD55-A1CE-2E44-8E3E-26387873AA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A21CB5-20D1-9947-B9F9-2C30CFFCC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59AD-F76F-8848-B511-E11A2315A82E}" type="datetimeFigureOut">
              <a:rPr lang="en-US" smtClean="0"/>
              <a:t>10/14/21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CA70B4-232B-024C-9E04-546BE8D38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9CCFE-61D2-E046-8EC6-2867863A8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1555-1A4F-0F4B-98F2-4A44757A1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812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DB02-D59F-FA42-9BBB-EC2721D1B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7A6D5A-7389-7942-A794-630636235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8F5B0D-AB48-F347-A7EB-45CAC3E772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FD1149-2AA1-044F-8F34-F600B5F4F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59AD-F76F-8848-B511-E11A2315A82E}" type="datetimeFigureOut">
              <a:rPr lang="en-US" smtClean="0"/>
              <a:t>10/14/21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BD0CA0-1D6A-8249-AD96-0DB229766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61AFCB-5500-AC47-AA93-F2594A46F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1555-1A4F-0F4B-98F2-4A44757A1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835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E1E49-0CA5-B94A-BC73-45C5CDE17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4DD901-7A46-BF44-A00F-A0DDD10513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EE5731-43BC-854E-9DD1-51AFE186B8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1D59AD-F76F-8848-B511-E11A2315A82E}" type="datetimeFigureOut">
              <a:rPr lang="en-US" smtClean="0"/>
              <a:t>10/14/21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9267C3-E2DD-224C-B922-33A317B2D9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BE877-2F6E-A44C-87AF-E8797D6DAD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711555-1A4F-0F4B-98F2-4A44757A1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208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81AEB-7BBC-5546-8EA1-49A3E60328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461349"/>
          </a:xfrm>
        </p:spPr>
        <p:txBody>
          <a:bodyPr/>
          <a:lstStyle/>
          <a:p>
            <a:r>
              <a:rPr lang="en-US" dirty="0"/>
              <a:t>ENGR489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BFF2D6-2A59-7E4D-802B-5AEE78A39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840566"/>
          </a:xfrm>
        </p:spPr>
        <p:txBody>
          <a:bodyPr/>
          <a:lstStyle/>
          <a:p>
            <a:r>
              <a:rPr lang="en-US" dirty="0"/>
              <a:t>Bryony Gatehouse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9CDC68B-1672-DC44-ADD1-6B26BB86D2A3}"/>
              </a:ext>
            </a:extLst>
          </p:cNvPr>
          <p:cNvSpPr txBox="1">
            <a:spLocks/>
          </p:cNvSpPr>
          <p:nvPr/>
        </p:nvSpPr>
        <p:spPr>
          <a:xfrm>
            <a:off x="1524000" y="4534679"/>
            <a:ext cx="9144000" cy="8405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Supervised by: Zohar Levi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CD1C6A9-FEDA-8A47-ABD9-B591B6DD22D3}"/>
              </a:ext>
            </a:extLst>
          </p:cNvPr>
          <p:cNvSpPr txBox="1">
            <a:spLocks/>
          </p:cNvSpPr>
          <p:nvPr/>
        </p:nvSpPr>
        <p:spPr>
          <a:xfrm>
            <a:off x="1524000" y="2048614"/>
            <a:ext cx="9144000" cy="14613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Modelling a Self-</a:t>
            </a:r>
            <a:r>
              <a:rPr lang="en-AU" sz="3200" dirty="0"/>
              <a:t>Organising</a:t>
            </a:r>
            <a:r>
              <a:rPr lang="en-US" sz="3200" dirty="0"/>
              <a:t> Tree </a:t>
            </a:r>
          </a:p>
        </p:txBody>
      </p:sp>
    </p:spTree>
    <p:extLst>
      <p:ext uri="{BB962C8B-B14F-4D97-AF65-F5344CB8AC3E}">
        <p14:creationId xmlns:p14="http://schemas.microsoft.com/office/powerpoint/2010/main" val="973763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1365CFB-6B81-DC4A-A2AE-F84B0B032535}"/>
              </a:ext>
            </a:extLst>
          </p:cNvPr>
          <p:cNvSpPr txBox="1"/>
          <p:nvPr/>
        </p:nvSpPr>
        <p:spPr>
          <a:xfrm>
            <a:off x="4551870" y="648664"/>
            <a:ext cx="3088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Trees are important</a:t>
            </a:r>
          </a:p>
        </p:txBody>
      </p:sp>
      <p:pic>
        <p:nvPicPr>
          <p:cNvPr id="6" name="Picture 5" descr="A city with a river running through it&#10;&#10;Description automatically generated with low confidence">
            <a:extLst>
              <a:ext uri="{FF2B5EF4-FFF2-40B4-BE49-F238E27FC236}">
                <a16:creationId xmlns:a16="http://schemas.microsoft.com/office/drawing/2014/main" id="{DD43E76C-145D-8A48-9281-6EF955F26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7641" y="1642730"/>
            <a:ext cx="5356716" cy="35725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AA08F9-6788-4B4D-838C-161E5A3EA944}"/>
              </a:ext>
            </a:extLst>
          </p:cNvPr>
          <p:cNvSpPr txBox="1"/>
          <p:nvPr/>
        </p:nvSpPr>
        <p:spPr>
          <a:xfrm>
            <a:off x="2984669" y="5475883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Unique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03E520-6A5F-0841-A4D1-D82916521BE6}"/>
              </a:ext>
            </a:extLst>
          </p:cNvPr>
          <p:cNvSpPr txBox="1"/>
          <p:nvPr/>
        </p:nvSpPr>
        <p:spPr>
          <a:xfrm>
            <a:off x="7470795" y="5475883"/>
            <a:ext cx="2607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Environmental Conditions</a:t>
            </a:r>
          </a:p>
        </p:txBody>
      </p:sp>
    </p:spTree>
    <p:extLst>
      <p:ext uri="{BB962C8B-B14F-4D97-AF65-F5344CB8AC3E}">
        <p14:creationId xmlns:p14="http://schemas.microsoft.com/office/powerpoint/2010/main" val="1517310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F87A96F-20DC-E240-818B-3E6CE333CE18}"/>
              </a:ext>
            </a:extLst>
          </p:cNvPr>
          <p:cNvCxnSpPr>
            <a:cxnSpLocks/>
          </p:cNvCxnSpPr>
          <p:nvPr/>
        </p:nvCxnSpPr>
        <p:spPr>
          <a:xfrm flipV="1">
            <a:off x="6086764" y="0"/>
            <a:ext cx="0" cy="685800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50BA08C-F021-7E49-BC8E-DA9BD920FABE}"/>
              </a:ext>
            </a:extLst>
          </p:cNvPr>
          <p:cNvSpPr txBox="1"/>
          <p:nvPr/>
        </p:nvSpPr>
        <p:spPr>
          <a:xfrm>
            <a:off x="1504094" y="322582"/>
            <a:ext cx="28278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Lindenmayer System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B01B59E-27BA-0749-B0A4-A26FF9C7A5A9}"/>
              </a:ext>
            </a:extLst>
          </p:cNvPr>
          <p:cNvSpPr txBox="1"/>
          <p:nvPr/>
        </p:nvSpPr>
        <p:spPr>
          <a:xfrm>
            <a:off x="8254364" y="322582"/>
            <a:ext cx="19483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Palubicki Tree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4A16385-80C2-F648-A256-972238C6CF49}"/>
              </a:ext>
            </a:extLst>
          </p:cNvPr>
          <p:cNvSpPr/>
          <p:nvPr/>
        </p:nvSpPr>
        <p:spPr>
          <a:xfrm>
            <a:off x="6622997" y="1073653"/>
            <a:ext cx="1394659" cy="5265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Light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E3CFBF4-76C7-0E42-802F-541EEE865D3E}"/>
              </a:ext>
            </a:extLst>
          </p:cNvPr>
          <p:cNvSpPr/>
          <p:nvPr/>
        </p:nvSpPr>
        <p:spPr>
          <a:xfrm>
            <a:off x="6622997" y="2579207"/>
            <a:ext cx="1394659" cy="5265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Calculation of Resources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394A42D-40C5-2D43-AB85-DA8FAB48C272}"/>
              </a:ext>
            </a:extLst>
          </p:cNvPr>
          <p:cNvSpPr/>
          <p:nvPr/>
        </p:nvSpPr>
        <p:spPr>
          <a:xfrm>
            <a:off x="8201137" y="4303548"/>
            <a:ext cx="1394659" cy="5265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Liability of a Branch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E07EDED-265B-B044-AB80-C127371E55AF}"/>
              </a:ext>
            </a:extLst>
          </p:cNvPr>
          <p:cNvSpPr/>
          <p:nvPr/>
        </p:nvSpPr>
        <p:spPr>
          <a:xfrm>
            <a:off x="6354881" y="4303548"/>
            <a:ext cx="1394659" cy="5265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Allowed to Grow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294F6C0-9C16-8E4F-8158-FA425E4F899E}"/>
              </a:ext>
            </a:extLst>
          </p:cNvPr>
          <p:cNvSpPr/>
          <p:nvPr/>
        </p:nvSpPr>
        <p:spPr>
          <a:xfrm>
            <a:off x="8531211" y="1068646"/>
            <a:ext cx="1394659" cy="5265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Empty Space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9D803A4-ECC5-5540-9B42-9AB275DF11C8}"/>
              </a:ext>
            </a:extLst>
          </p:cNvPr>
          <p:cNvSpPr/>
          <p:nvPr/>
        </p:nvSpPr>
        <p:spPr>
          <a:xfrm>
            <a:off x="8531211" y="2554452"/>
            <a:ext cx="1394659" cy="5265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Attraction Points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E737696-A1DC-2341-AC2D-0AE1A4E51AF5}"/>
              </a:ext>
            </a:extLst>
          </p:cNvPr>
          <p:cNvSpPr/>
          <p:nvPr/>
        </p:nvSpPr>
        <p:spPr>
          <a:xfrm>
            <a:off x="10047394" y="4303548"/>
            <a:ext cx="1751406" cy="5265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Optimal Growth Direction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942C8BD-15B2-724A-B462-FBD0B0C45D3B}"/>
              </a:ext>
            </a:extLst>
          </p:cNvPr>
          <p:cNvSpPr/>
          <p:nvPr/>
        </p:nvSpPr>
        <p:spPr>
          <a:xfrm>
            <a:off x="10404141" y="1406060"/>
            <a:ext cx="1394659" cy="5265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Gravity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AC581CF-AD37-F540-8097-15A4BAFDCD28}"/>
              </a:ext>
            </a:extLst>
          </p:cNvPr>
          <p:cNvSpPr/>
          <p:nvPr/>
        </p:nvSpPr>
        <p:spPr>
          <a:xfrm>
            <a:off x="8201136" y="5776937"/>
            <a:ext cx="1394659" cy="5265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Shed Branch</a:t>
            </a:r>
          </a:p>
        </p:txBody>
      </p: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C99B8C93-37E5-374A-9AA5-9C686B3BBDFE}"/>
              </a:ext>
            </a:extLst>
          </p:cNvPr>
          <p:cNvCxnSpPr>
            <a:stCxn id="28" idx="2"/>
            <a:endCxn id="27" idx="0"/>
          </p:cNvCxnSpPr>
          <p:nvPr/>
        </p:nvCxnSpPr>
        <p:spPr>
          <a:xfrm rot="5400000">
            <a:off x="9826830" y="3028907"/>
            <a:ext cx="2370908" cy="1783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7072C477-BA73-6B4B-882C-808790EA669C}"/>
              </a:ext>
            </a:extLst>
          </p:cNvPr>
          <p:cNvCxnSpPr>
            <a:stCxn id="22" idx="2"/>
            <a:endCxn id="24" idx="0"/>
          </p:cNvCxnSpPr>
          <p:nvPr/>
        </p:nvCxnSpPr>
        <p:spPr>
          <a:xfrm rot="5400000">
            <a:off x="6587389" y="3570609"/>
            <a:ext cx="1197761" cy="2681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DB860075-9BF9-E54D-9764-CC6B1A522105}"/>
              </a:ext>
            </a:extLst>
          </p:cNvPr>
          <p:cNvCxnSpPr>
            <a:stCxn id="22" idx="2"/>
            <a:endCxn id="23" idx="0"/>
          </p:cNvCxnSpPr>
          <p:nvPr/>
        </p:nvCxnSpPr>
        <p:spPr>
          <a:xfrm rot="16200000" flipH="1">
            <a:off x="7510517" y="2915597"/>
            <a:ext cx="1197761" cy="157814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B75D811B-2672-4C45-8A28-7B78E8670A8D}"/>
              </a:ext>
            </a:extLst>
          </p:cNvPr>
          <p:cNvCxnSpPr>
            <a:stCxn id="26" idx="2"/>
            <a:endCxn id="27" idx="0"/>
          </p:cNvCxnSpPr>
          <p:nvPr/>
        </p:nvCxnSpPr>
        <p:spPr>
          <a:xfrm rot="16200000" flipH="1">
            <a:off x="9464561" y="2845012"/>
            <a:ext cx="1222516" cy="169455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601F8AB-5F91-4C42-B14E-917BC3F6520C}"/>
              </a:ext>
            </a:extLst>
          </p:cNvPr>
          <p:cNvCxnSpPr>
            <a:stCxn id="21" idx="2"/>
            <a:endCxn id="22" idx="0"/>
          </p:cNvCxnSpPr>
          <p:nvPr/>
        </p:nvCxnSpPr>
        <p:spPr>
          <a:xfrm>
            <a:off x="7320327" y="1600233"/>
            <a:ext cx="0" cy="9789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68FA6C25-CAD6-7B4A-A3DA-62EF6288DE13}"/>
              </a:ext>
            </a:extLst>
          </p:cNvPr>
          <p:cNvCxnSpPr>
            <a:stCxn id="25" idx="2"/>
            <a:endCxn id="26" idx="0"/>
          </p:cNvCxnSpPr>
          <p:nvPr/>
        </p:nvCxnSpPr>
        <p:spPr>
          <a:xfrm>
            <a:off x="9228541" y="1595226"/>
            <a:ext cx="0" cy="9592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D6D0DED1-6672-B344-B6BA-F0DC11444ED6}"/>
              </a:ext>
            </a:extLst>
          </p:cNvPr>
          <p:cNvCxnSpPr>
            <a:stCxn id="23" idx="2"/>
            <a:endCxn id="29" idx="0"/>
          </p:cNvCxnSpPr>
          <p:nvPr/>
        </p:nvCxnSpPr>
        <p:spPr>
          <a:xfrm flipH="1">
            <a:off x="8898466" y="4830128"/>
            <a:ext cx="1" cy="946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5" name="Picture 74" descr="A tree with no leaves&#10;&#10;Description automatically generated with medium confidence">
            <a:extLst>
              <a:ext uri="{FF2B5EF4-FFF2-40B4-BE49-F238E27FC236}">
                <a16:creationId xmlns:a16="http://schemas.microsoft.com/office/drawing/2014/main" id="{DB5BF013-0DDF-4E4C-B2C2-1DBA6082B44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9129" y="1742359"/>
            <a:ext cx="3187420" cy="4474647"/>
          </a:xfrm>
          <a:prstGeom prst="rect">
            <a:avLst/>
          </a:prstGeom>
        </p:spPr>
      </p:pic>
      <p:pic>
        <p:nvPicPr>
          <p:cNvPr id="77" name="Picture 76" descr="A close-up of a tree&#10;&#10;Description automatically generated with medium confidence">
            <a:extLst>
              <a:ext uri="{FF2B5EF4-FFF2-40B4-BE49-F238E27FC236}">
                <a16:creationId xmlns:a16="http://schemas.microsoft.com/office/drawing/2014/main" id="{1752B41A-D633-9742-92CA-1869F92973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1576" y="3847134"/>
            <a:ext cx="3376075" cy="2369872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ED416F54-856D-5F4E-83F9-1665209FCBBB}"/>
              </a:ext>
            </a:extLst>
          </p:cNvPr>
          <p:cNvSpPr/>
          <p:nvPr/>
        </p:nvSpPr>
        <p:spPr>
          <a:xfrm>
            <a:off x="605434" y="1000013"/>
            <a:ext cx="1394659" cy="5265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Rules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86E2BE2B-4E36-5E49-9F89-1DF00BD06A4E}"/>
              </a:ext>
            </a:extLst>
          </p:cNvPr>
          <p:cNvSpPr/>
          <p:nvPr/>
        </p:nvSpPr>
        <p:spPr>
          <a:xfrm>
            <a:off x="2361433" y="1000013"/>
            <a:ext cx="1394659" cy="5265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Pattern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6EA7AB51-A189-7B4E-9777-A170737783B8}"/>
              </a:ext>
            </a:extLst>
          </p:cNvPr>
          <p:cNvSpPr/>
          <p:nvPr/>
        </p:nvSpPr>
        <p:spPr>
          <a:xfrm>
            <a:off x="1116357" y="2626169"/>
            <a:ext cx="1394659" cy="5265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Branching Patterns</a:t>
            </a:r>
          </a:p>
        </p:txBody>
      </p:sp>
    </p:spTree>
    <p:extLst>
      <p:ext uri="{BB962C8B-B14F-4D97-AF65-F5344CB8AC3E}">
        <p14:creationId xmlns:p14="http://schemas.microsoft.com/office/powerpoint/2010/main" val="322705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ree_WHITE" descr="Tree_WHITE">
            <a:hlinkClick r:id="" action="ppaction://media"/>
            <a:extLst>
              <a:ext uri="{FF2B5EF4-FFF2-40B4-BE49-F238E27FC236}">
                <a16:creationId xmlns:a16="http://schemas.microsoft.com/office/drawing/2014/main" id="{CAB0D1B5-7078-4F44-99C0-CED42DADA5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6132" r="15954"/>
          <a:stretch/>
        </p:blipFill>
        <p:spPr>
          <a:xfrm>
            <a:off x="1956000" y="0"/>
            <a:ext cx="828000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0F47553-575D-FD45-9D16-5B9BCF027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Chosen Approach</a:t>
            </a:r>
          </a:p>
        </p:txBody>
      </p:sp>
    </p:spTree>
    <p:extLst>
      <p:ext uri="{BB962C8B-B14F-4D97-AF65-F5344CB8AC3E}">
        <p14:creationId xmlns:p14="http://schemas.microsoft.com/office/powerpoint/2010/main" val="1202753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4F6D9633-BCE1-B644-9CA4-1AAC4377DB0F}"/>
              </a:ext>
            </a:extLst>
          </p:cNvPr>
          <p:cNvGrpSpPr/>
          <p:nvPr/>
        </p:nvGrpSpPr>
        <p:grpSpPr>
          <a:xfrm>
            <a:off x="1537040" y="2896627"/>
            <a:ext cx="459340" cy="2639170"/>
            <a:chOff x="1287080" y="2901245"/>
            <a:chExt cx="459340" cy="2639170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92A4F49C-60A5-CB40-A7E7-24820C727A3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87080" y="2901245"/>
              <a:ext cx="459340" cy="768928"/>
              <a:chOff x="5819775" y="2076107"/>
              <a:chExt cx="914400" cy="1530693"/>
            </a:xfrm>
            <a:solidFill>
              <a:srgbClr val="00B050"/>
            </a:solidFill>
          </p:grpSpPr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266854B0-C19D-AC45-90E9-0AE3E770B446}"/>
                  </a:ext>
                </a:extLst>
              </p:cNvPr>
              <p:cNvSpPr/>
              <p:nvPr/>
            </p:nvSpPr>
            <p:spPr>
              <a:xfrm>
                <a:off x="5819775" y="2692400"/>
                <a:ext cx="914400" cy="9144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Triangle 23">
                <a:extLst>
                  <a:ext uri="{FF2B5EF4-FFF2-40B4-BE49-F238E27FC236}">
                    <a16:creationId xmlns:a16="http://schemas.microsoft.com/office/drawing/2014/main" id="{DBC0359D-9C7C-6947-8F0E-8E494C963525}"/>
                  </a:ext>
                </a:extLst>
              </p:cNvPr>
              <p:cNvSpPr/>
              <p:nvPr/>
            </p:nvSpPr>
            <p:spPr>
              <a:xfrm>
                <a:off x="5849775" y="2076107"/>
                <a:ext cx="854164" cy="920750"/>
              </a:xfrm>
              <a:custGeom>
                <a:avLst/>
                <a:gdLst>
                  <a:gd name="connsiteX0" fmla="*/ 0 w 914400"/>
                  <a:gd name="connsiteY0" fmla="*/ 914400 h 914400"/>
                  <a:gd name="connsiteX1" fmla="*/ 457200 w 914400"/>
                  <a:gd name="connsiteY1" fmla="*/ 0 h 914400"/>
                  <a:gd name="connsiteX2" fmla="*/ 914400 w 914400"/>
                  <a:gd name="connsiteY2" fmla="*/ 914400 h 914400"/>
                  <a:gd name="connsiteX3" fmla="*/ 0 w 914400"/>
                  <a:gd name="connsiteY3" fmla="*/ 914400 h 914400"/>
                  <a:gd name="connsiteX0" fmla="*/ 0 w 901700"/>
                  <a:gd name="connsiteY0" fmla="*/ 914400 h 914400"/>
                  <a:gd name="connsiteX1" fmla="*/ 444500 w 901700"/>
                  <a:gd name="connsiteY1" fmla="*/ 0 h 914400"/>
                  <a:gd name="connsiteX2" fmla="*/ 901700 w 901700"/>
                  <a:gd name="connsiteY2" fmla="*/ 914400 h 914400"/>
                  <a:gd name="connsiteX3" fmla="*/ 0 w 901700"/>
                  <a:gd name="connsiteY3" fmla="*/ 914400 h 914400"/>
                  <a:gd name="connsiteX0" fmla="*/ 0 w 889000"/>
                  <a:gd name="connsiteY0" fmla="*/ 914400 h 920750"/>
                  <a:gd name="connsiteX1" fmla="*/ 444500 w 889000"/>
                  <a:gd name="connsiteY1" fmla="*/ 0 h 920750"/>
                  <a:gd name="connsiteX2" fmla="*/ 889000 w 889000"/>
                  <a:gd name="connsiteY2" fmla="*/ 920750 h 920750"/>
                  <a:gd name="connsiteX3" fmla="*/ 0 w 889000"/>
                  <a:gd name="connsiteY3" fmla="*/ 914400 h 920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9000" h="920750">
                    <a:moveTo>
                      <a:pt x="0" y="914400"/>
                    </a:moveTo>
                    <a:lnTo>
                      <a:pt x="444500" y="0"/>
                    </a:lnTo>
                    <a:lnTo>
                      <a:pt x="889000" y="920750"/>
                    </a:lnTo>
                    <a:lnTo>
                      <a:pt x="0" y="9144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BC9B55E-32AE-F042-944E-81B5E3F1F375}"/>
                </a:ext>
              </a:extLst>
            </p:cNvPr>
            <p:cNvSpPr/>
            <p:nvPr/>
          </p:nvSpPr>
          <p:spPr>
            <a:xfrm>
              <a:off x="1424073" y="3757797"/>
              <a:ext cx="184728" cy="1782618"/>
            </a:xfrm>
            <a:prstGeom prst="rect">
              <a:avLst/>
            </a:prstGeom>
            <a:solidFill>
              <a:srgbClr val="754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0AA6EF3-4773-3A41-A1FD-F8AB78228BAE}"/>
              </a:ext>
            </a:extLst>
          </p:cNvPr>
          <p:cNvGrpSpPr/>
          <p:nvPr/>
        </p:nvGrpSpPr>
        <p:grpSpPr>
          <a:xfrm>
            <a:off x="3873358" y="963253"/>
            <a:ext cx="1094611" cy="4577162"/>
            <a:chOff x="5836973" y="1366437"/>
            <a:chExt cx="1094611" cy="4577162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E9F4FF02-B748-2A45-9D93-DC1E4D5B03F4}"/>
                </a:ext>
              </a:extLst>
            </p:cNvPr>
            <p:cNvGrpSpPr>
              <a:grpSpLocks noChangeAspect="1"/>
            </p:cNvGrpSpPr>
            <p:nvPr/>
          </p:nvGrpSpPr>
          <p:grpSpPr>
            <a:xfrm rot="2719397">
              <a:off x="6317450" y="3338265"/>
              <a:ext cx="459340" cy="768928"/>
              <a:chOff x="5819775" y="2076107"/>
              <a:chExt cx="914400" cy="1530693"/>
            </a:xfrm>
            <a:solidFill>
              <a:srgbClr val="00B050"/>
            </a:solidFill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ADB5CAF9-9AF7-1041-BC62-8A79C0B459F5}"/>
                  </a:ext>
                </a:extLst>
              </p:cNvPr>
              <p:cNvSpPr/>
              <p:nvPr/>
            </p:nvSpPr>
            <p:spPr>
              <a:xfrm>
                <a:off x="5819775" y="2692400"/>
                <a:ext cx="914400" cy="9144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Triangle 23">
                <a:extLst>
                  <a:ext uri="{FF2B5EF4-FFF2-40B4-BE49-F238E27FC236}">
                    <a16:creationId xmlns:a16="http://schemas.microsoft.com/office/drawing/2014/main" id="{0C328472-8EDD-5043-83D6-2AC30C882CBB}"/>
                  </a:ext>
                </a:extLst>
              </p:cNvPr>
              <p:cNvSpPr/>
              <p:nvPr/>
            </p:nvSpPr>
            <p:spPr>
              <a:xfrm>
                <a:off x="5849775" y="2076107"/>
                <a:ext cx="854164" cy="920750"/>
              </a:xfrm>
              <a:custGeom>
                <a:avLst/>
                <a:gdLst>
                  <a:gd name="connsiteX0" fmla="*/ 0 w 914400"/>
                  <a:gd name="connsiteY0" fmla="*/ 914400 h 914400"/>
                  <a:gd name="connsiteX1" fmla="*/ 457200 w 914400"/>
                  <a:gd name="connsiteY1" fmla="*/ 0 h 914400"/>
                  <a:gd name="connsiteX2" fmla="*/ 914400 w 914400"/>
                  <a:gd name="connsiteY2" fmla="*/ 914400 h 914400"/>
                  <a:gd name="connsiteX3" fmla="*/ 0 w 914400"/>
                  <a:gd name="connsiteY3" fmla="*/ 914400 h 914400"/>
                  <a:gd name="connsiteX0" fmla="*/ 0 w 901700"/>
                  <a:gd name="connsiteY0" fmla="*/ 914400 h 914400"/>
                  <a:gd name="connsiteX1" fmla="*/ 444500 w 901700"/>
                  <a:gd name="connsiteY1" fmla="*/ 0 h 914400"/>
                  <a:gd name="connsiteX2" fmla="*/ 901700 w 901700"/>
                  <a:gd name="connsiteY2" fmla="*/ 914400 h 914400"/>
                  <a:gd name="connsiteX3" fmla="*/ 0 w 901700"/>
                  <a:gd name="connsiteY3" fmla="*/ 914400 h 914400"/>
                  <a:gd name="connsiteX0" fmla="*/ 0 w 889000"/>
                  <a:gd name="connsiteY0" fmla="*/ 914400 h 920750"/>
                  <a:gd name="connsiteX1" fmla="*/ 444500 w 889000"/>
                  <a:gd name="connsiteY1" fmla="*/ 0 h 920750"/>
                  <a:gd name="connsiteX2" fmla="*/ 889000 w 889000"/>
                  <a:gd name="connsiteY2" fmla="*/ 920750 h 920750"/>
                  <a:gd name="connsiteX3" fmla="*/ 0 w 889000"/>
                  <a:gd name="connsiteY3" fmla="*/ 914400 h 920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9000" h="920750">
                    <a:moveTo>
                      <a:pt x="0" y="914400"/>
                    </a:moveTo>
                    <a:lnTo>
                      <a:pt x="444500" y="0"/>
                    </a:lnTo>
                    <a:lnTo>
                      <a:pt x="889000" y="920750"/>
                    </a:lnTo>
                    <a:lnTo>
                      <a:pt x="0" y="9144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1D572A9-2C5B-AE4C-B081-08B671732576}"/>
                </a:ext>
              </a:extLst>
            </p:cNvPr>
            <p:cNvSpPr/>
            <p:nvPr/>
          </p:nvSpPr>
          <p:spPr>
            <a:xfrm>
              <a:off x="5974944" y="4160981"/>
              <a:ext cx="184728" cy="1782618"/>
            </a:xfrm>
            <a:prstGeom prst="rect">
              <a:avLst/>
            </a:prstGeom>
            <a:solidFill>
              <a:srgbClr val="754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3508F783-66B0-9544-89D9-FDE94C87E96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836973" y="1366437"/>
              <a:ext cx="459340" cy="768928"/>
              <a:chOff x="5819775" y="2076107"/>
              <a:chExt cx="914400" cy="1530693"/>
            </a:xfrm>
            <a:solidFill>
              <a:srgbClr val="00B050"/>
            </a:solidFill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1E861490-E4A0-684D-8843-BC1416201E84}"/>
                  </a:ext>
                </a:extLst>
              </p:cNvPr>
              <p:cNvSpPr/>
              <p:nvPr/>
            </p:nvSpPr>
            <p:spPr>
              <a:xfrm>
                <a:off x="5819775" y="2692400"/>
                <a:ext cx="914400" cy="9144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Triangle 23">
                <a:extLst>
                  <a:ext uri="{FF2B5EF4-FFF2-40B4-BE49-F238E27FC236}">
                    <a16:creationId xmlns:a16="http://schemas.microsoft.com/office/drawing/2014/main" id="{6E9E1843-2B5B-E84D-8C25-BC3C349E835A}"/>
                  </a:ext>
                </a:extLst>
              </p:cNvPr>
              <p:cNvSpPr/>
              <p:nvPr/>
            </p:nvSpPr>
            <p:spPr>
              <a:xfrm>
                <a:off x="5849775" y="2076107"/>
                <a:ext cx="854164" cy="920750"/>
              </a:xfrm>
              <a:custGeom>
                <a:avLst/>
                <a:gdLst>
                  <a:gd name="connsiteX0" fmla="*/ 0 w 914400"/>
                  <a:gd name="connsiteY0" fmla="*/ 914400 h 914400"/>
                  <a:gd name="connsiteX1" fmla="*/ 457200 w 914400"/>
                  <a:gd name="connsiteY1" fmla="*/ 0 h 914400"/>
                  <a:gd name="connsiteX2" fmla="*/ 914400 w 914400"/>
                  <a:gd name="connsiteY2" fmla="*/ 914400 h 914400"/>
                  <a:gd name="connsiteX3" fmla="*/ 0 w 914400"/>
                  <a:gd name="connsiteY3" fmla="*/ 914400 h 914400"/>
                  <a:gd name="connsiteX0" fmla="*/ 0 w 901700"/>
                  <a:gd name="connsiteY0" fmla="*/ 914400 h 914400"/>
                  <a:gd name="connsiteX1" fmla="*/ 444500 w 901700"/>
                  <a:gd name="connsiteY1" fmla="*/ 0 h 914400"/>
                  <a:gd name="connsiteX2" fmla="*/ 901700 w 901700"/>
                  <a:gd name="connsiteY2" fmla="*/ 914400 h 914400"/>
                  <a:gd name="connsiteX3" fmla="*/ 0 w 901700"/>
                  <a:gd name="connsiteY3" fmla="*/ 914400 h 914400"/>
                  <a:gd name="connsiteX0" fmla="*/ 0 w 889000"/>
                  <a:gd name="connsiteY0" fmla="*/ 914400 h 920750"/>
                  <a:gd name="connsiteX1" fmla="*/ 444500 w 889000"/>
                  <a:gd name="connsiteY1" fmla="*/ 0 h 920750"/>
                  <a:gd name="connsiteX2" fmla="*/ 889000 w 889000"/>
                  <a:gd name="connsiteY2" fmla="*/ 920750 h 920750"/>
                  <a:gd name="connsiteX3" fmla="*/ 0 w 889000"/>
                  <a:gd name="connsiteY3" fmla="*/ 914400 h 920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9000" h="920750">
                    <a:moveTo>
                      <a:pt x="0" y="914400"/>
                    </a:moveTo>
                    <a:lnTo>
                      <a:pt x="444500" y="0"/>
                    </a:lnTo>
                    <a:lnTo>
                      <a:pt x="889000" y="920750"/>
                    </a:lnTo>
                    <a:lnTo>
                      <a:pt x="0" y="9144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136A309-2BDB-3341-ACC9-AC048E144285}"/>
                </a:ext>
              </a:extLst>
            </p:cNvPr>
            <p:cNvSpPr/>
            <p:nvPr/>
          </p:nvSpPr>
          <p:spPr>
            <a:xfrm>
              <a:off x="5974944" y="2216364"/>
              <a:ext cx="184728" cy="1782618"/>
            </a:xfrm>
            <a:prstGeom prst="rect">
              <a:avLst/>
            </a:prstGeom>
            <a:solidFill>
              <a:srgbClr val="754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01F16D8B-AE0F-DE40-B47F-C527F7A27A7F}"/>
              </a:ext>
            </a:extLst>
          </p:cNvPr>
          <p:cNvGrpSpPr/>
          <p:nvPr/>
        </p:nvGrpSpPr>
        <p:grpSpPr>
          <a:xfrm>
            <a:off x="6749555" y="963253"/>
            <a:ext cx="2337656" cy="4572544"/>
            <a:chOff x="7393014" y="1366437"/>
            <a:chExt cx="2337656" cy="4572544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C38906CD-B0BF-E840-BDA9-5E7A35F4E141}"/>
                </a:ext>
              </a:extLst>
            </p:cNvPr>
            <p:cNvGrpSpPr>
              <a:grpSpLocks noChangeAspect="1"/>
            </p:cNvGrpSpPr>
            <p:nvPr/>
          </p:nvGrpSpPr>
          <p:grpSpPr>
            <a:xfrm rot="2703143">
              <a:off x="9116536" y="2082622"/>
              <a:ext cx="459340" cy="768928"/>
              <a:chOff x="5819775" y="2076107"/>
              <a:chExt cx="914400" cy="1530693"/>
            </a:xfrm>
            <a:solidFill>
              <a:srgbClr val="00B050"/>
            </a:solidFill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2114CFE9-6CD0-F841-B14A-FFBF490184CB}"/>
                  </a:ext>
                </a:extLst>
              </p:cNvPr>
              <p:cNvSpPr/>
              <p:nvPr/>
            </p:nvSpPr>
            <p:spPr>
              <a:xfrm>
                <a:off x="5819775" y="2692400"/>
                <a:ext cx="914400" cy="9144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Triangle 23">
                <a:extLst>
                  <a:ext uri="{FF2B5EF4-FFF2-40B4-BE49-F238E27FC236}">
                    <a16:creationId xmlns:a16="http://schemas.microsoft.com/office/drawing/2014/main" id="{7DACD3E6-ABB2-9049-B5DA-66246830CF58}"/>
                  </a:ext>
                </a:extLst>
              </p:cNvPr>
              <p:cNvSpPr/>
              <p:nvPr/>
            </p:nvSpPr>
            <p:spPr>
              <a:xfrm>
                <a:off x="5849775" y="2076107"/>
                <a:ext cx="854164" cy="920750"/>
              </a:xfrm>
              <a:custGeom>
                <a:avLst/>
                <a:gdLst>
                  <a:gd name="connsiteX0" fmla="*/ 0 w 914400"/>
                  <a:gd name="connsiteY0" fmla="*/ 914400 h 914400"/>
                  <a:gd name="connsiteX1" fmla="*/ 457200 w 914400"/>
                  <a:gd name="connsiteY1" fmla="*/ 0 h 914400"/>
                  <a:gd name="connsiteX2" fmla="*/ 914400 w 914400"/>
                  <a:gd name="connsiteY2" fmla="*/ 914400 h 914400"/>
                  <a:gd name="connsiteX3" fmla="*/ 0 w 914400"/>
                  <a:gd name="connsiteY3" fmla="*/ 914400 h 914400"/>
                  <a:gd name="connsiteX0" fmla="*/ 0 w 901700"/>
                  <a:gd name="connsiteY0" fmla="*/ 914400 h 914400"/>
                  <a:gd name="connsiteX1" fmla="*/ 444500 w 901700"/>
                  <a:gd name="connsiteY1" fmla="*/ 0 h 914400"/>
                  <a:gd name="connsiteX2" fmla="*/ 901700 w 901700"/>
                  <a:gd name="connsiteY2" fmla="*/ 914400 h 914400"/>
                  <a:gd name="connsiteX3" fmla="*/ 0 w 901700"/>
                  <a:gd name="connsiteY3" fmla="*/ 914400 h 914400"/>
                  <a:gd name="connsiteX0" fmla="*/ 0 w 889000"/>
                  <a:gd name="connsiteY0" fmla="*/ 914400 h 920750"/>
                  <a:gd name="connsiteX1" fmla="*/ 444500 w 889000"/>
                  <a:gd name="connsiteY1" fmla="*/ 0 h 920750"/>
                  <a:gd name="connsiteX2" fmla="*/ 889000 w 889000"/>
                  <a:gd name="connsiteY2" fmla="*/ 920750 h 920750"/>
                  <a:gd name="connsiteX3" fmla="*/ 0 w 889000"/>
                  <a:gd name="connsiteY3" fmla="*/ 914400 h 920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9000" h="920750">
                    <a:moveTo>
                      <a:pt x="0" y="914400"/>
                    </a:moveTo>
                    <a:lnTo>
                      <a:pt x="444500" y="0"/>
                    </a:lnTo>
                    <a:lnTo>
                      <a:pt x="889000" y="920750"/>
                    </a:lnTo>
                    <a:lnTo>
                      <a:pt x="0" y="9144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A3361CF7-E9BF-B441-9F25-F28415FEB438}"/>
                </a:ext>
              </a:extLst>
            </p:cNvPr>
            <p:cNvSpPr/>
            <p:nvPr/>
          </p:nvSpPr>
          <p:spPr>
            <a:xfrm>
              <a:off x="7530320" y="4156363"/>
              <a:ext cx="184728" cy="1782618"/>
            </a:xfrm>
            <a:prstGeom prst="rect">
              <a:avLst/>
            </a:prstGeom>
            <a:solidFill>
              <a:srgbClr val="754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70FBB670-379B-AC43-B517-231C5D44B85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393014" y="1366437"/>
              <a:ext cx="459340" cy="768928"/>
              <a:chOff x="5819775" y="2076107"/>
              <a:chExt cx="914400" cy="1530693"/>
            </a:xfrm>
            <a:solidFill>
              <a:srgbClr val="00B050"/>
            </a:solidFill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92631402-C840-7D43-A23D-1BAD4E4B8EC4}"/>
                  </a:ext>
                </a:extLst>
              </p:cNvPr>
              <p:cNvSpPr/>
              <p:nvPr/>
            </p:nvSpPr>
            <p:spPr>
              <a:xfrm>
                <a:off x="5819775" y="2692400"/>
                <a:ext cx="914400" cy="9144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iangle 23">
                <a:extLst>
                  <a:ext uri="{FF2B5EF4-FFF2-40B4-BE49-F238E27FC236}">
                    <a16:creationId xmlns:a16="http://schemas.microsoft.com/office/drawing/2014/main" id="{357DE242-6729-5648-AEC5-A2947067F758}"/>
                  </a:ext>
                </a:extLst>
              </p:cNvPr>
              <p:cNvSpPr/>
              <p:nvPr/>
            </p:nvSpPr>
            <p:spPr>
              <a:xfrm>
                <a:off x="5849775" y="2076107"/>
                <a:ext cx="854164" cy="920750"/>
              </a:xfrm>
              <a:custGeom>
                <a:avLst/>
                <a:gdLst>
                  <a:gd name="connsiteX0" fmla="*/ 0 w 914400"/>
                  <a:gd name="connsiteY0" fmla="*/ 914400 h 914400"/>
                  <a:gd name="connsiteX1" fmla="*/ 457200 w 914400"/>
                  <a:gd name="connsiteY1" fmla="*/ 0 h 914400"/>
                  <a:gd name="connsiteX2" fmla="*/ 914400 w 914400"/>
                  <a:gd name="connsiteY2" fmla="*/ 914400 h 914400"/>
                  <a:gd name="connsiteX3" fmla="*/ 0 w 914400"/>
                  <a:gd name="connsiteY3" fmla="*/ 914400 h 914400"/>
                  <a:gd name="connsiteX0" fmla="*/ 0 w 901700"/>
                  <a:gd name="connsiteY0" fmla="*/ 914400 h 914400"/>
                  <a:gd name="connsiteX1" fmla="*/ 444500 w 901700"/>
                  <a:gd name="connsiteY1" fmla="*/ 0 h 914400"/>
                  <a:gd name="connsiteX2" fmla="*/ 901700 w 901700"/>
                  <a:gd name="connsiteY2" fmla="*/ 914400 h 914400"/>
                  <a:gd name="connsiteX3" fmla="*/ 0 w 901700"/>
                  <a:gd name="connsiteY3" fmla="*/ 914400 h 914400"/>
                  <a:gd name="connsiteX0" fmla="*/ 0 w 889000"/>
                  <a:gd name="connsiteY0" fmla="*/ 914400 h 920750"/>
                  <a:gd name="connsiteX1" fmla="*/ 444500 w 889000"/>
                  <a:gd name="connsiteY1" fmla="*/ 0 h 920750"/>
                  <a:gd name="connsiteX2" fmla="*/ 889000 w 889000"/>
                  <a:gd name="connsiteY2" fmla="*/ 920750 h 920750"/>
                  <a:gd name="connsiteX3" fmla="*/ 0 w 889000"/>
                  <a:gd name="connsiteY3" fmla="*/ 914400 h 920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9000" h="920750">
                    <a:moveTo>
                      <a:pt x="0" y="914400"/>
                    </a:moveTo>
                    <a:lnTo>
                      <a:pt x="444500" y="0"/>
                    </a:lnTo>
                    <a:lnTo>
                      <a:pt x="889000" y="920750"/>
                    </a:lnTo>
                    <a:lnTo>
                      <a:pt x="0" y="9144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C9321123-0B8C-4540-9299-5A3A020025A0}"/>
                </a:ext>
              </a:extLst>
            </p:cNvPr>
            <p:cNvSpPr/>
            <p:nvPr/>
          </p:nvSpPr>
          <p:spPr>
            <a:xfrm>
              <a:off x="7530320" y="2211746"/>
              <a:ext cx="184728" cy="1782618"/>
            </a:xfrm>
            <a:prstGeom prst="rect">
              <a:avLst/>
            </a:prstGeom>
            <a:solidFill>
              <a:srgbClr val="754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61E09F73-AE87-DE4D-AA86-83DAAAA52847}"/>
                </a:ext>
              </a:extLst>
            </p:cNvPr>
            <p:cNvSpPr/>
            <p:nvPr/>
          </p:nvSpPr>
          <p:spPr>
            <a:xfrm rot="2703143">
              <a:off x="8309977" y="2526163"/>
              <a:ext cx="184728" cy="1782618"/>
            </a:xfrm>
            <a:prstGeom prst="rect">
              <a:avLst/>
            </a:prstGeom>
            <a:solidFill>
              <a:srgbClr val="754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B212F803-5E88-A743-8275-A7C13150D937}"/>
              </a:ext>
            </a:extLst>
          </p:cNvPr>
          <p:cNvGrpSpPr/>
          <p:nvPr/>
        </p:nvGrpSpPr>
        <p:grpSpPr>
          <a:xfrm>
            <a:off x="10291998" y="963253"/>
            <a:ext cx="459340" cy="4572544"/>
            <a:chOff x="10015497" y="1366437"/>
            <a:chExt cx="459340" cy="4572544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962E267-EDA5-9C47-B054-DC876A820C83}"/>
                </a:ext>
              </a:extLst>
            </p:cNvPr>
            <p:cNvSpPr/>
            <p:nvPr/>
          </p:nvSpPr>
          <p:spPr>
            <a:xfrm>
              <a:off x="10152803" y="4156363"/>
              <a:ext cx="184728" cy="1782618"/>
            </a:xfrm>
            <a:prstGeom prst="rect">
              <a:avLst/>
            </a:prstGeom>
            <a:solidFill>
              <a:srgbClr val="754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433065BA-63F4-D641-B3E4-3875BA766DA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015497" y="1366437"/>
              <a:ext cx="459340" cy="768928"/>
              <a:chOff x="5819775" y="2076107"/>
              <a:chExt cx="914400" cy="1530693"/>
            </a:xfrm>
            <a:solidFill>
              <a:srgbClr val="00B050"/>
            </a:solidFill>
          </p:grpSpPr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ACAADD2C-6F80-564B-8D82-1C3FD5F6D3C5}"/>
                  </a:ext>
                </a:extLst>
              </p:cNvPr>
              <p:cNvSpPr/>
              <p:nvPr/>
            </p:nvSpPr>
            <p:spPr>
              <a:xfrm>
                <a:off x="5819775" y="2692400"/>
                <a:ext cx="914400" cy="9144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Triangle 23">
                <a:extLst>
                  <a:ext uri="{FF2B5EF4-FFF2-40B4-BE49-F238E27FC236}">
                    <a16:creationId xmlns:a16="http://schemas.microsoft.com/office/drawing/2014/main" id="{02693542-A4EA-484F-B146-D8DE9F96FFA8}"/>
                  </a:ext>
                </a:extLst>
              </p:cNvPr>
              <p:cNvSpPr/>
              <p:nvPr/>
            </p:nvSpPr>
            <p:spPr>
              <a:xfrm>
                <a:off x="5849775" y="2076107"/>
                <a:ext cx="854164" cy="920750"/>
              </a:xfrm>
              <a:custGeom>
                <a:avLst/>
                <a:gdLst>
                  <a:gd name="connsiteX0" fmla="*/ 0 w 914400"/>
                  <a:gd name="connsiteY0" fmla="*/ 914400 h 914400"/>
                  <a:gd name="connsiteX1" fmla="*/ 457200 w 914400"/>
                  <a:gd name="connsiteY1" fmla="*/ 0 h 914400"/>
                  <a:gd name="connsiteX2" fmla="*/ 914400 w 914400"/>
                  <a:gd name="connsiteY2" fmla="*/ 914400 h 914400"/>
                  <a:gd name="connsiteX3" fmla="*/ 0 w 914400"/>
                  <a:gd name="connsiteY3" fmla="*/ 914400 h 914400"/>
                  <a:gd name="connsiteX0" fmla="*/ 0 w 901700"/>
                  <a:gd name="connsiteY0" fmla="*/ 914400 h 914400"/>
                  <a:gd name="connsiteX1" fmla="*/ 444500 w 901700"/>
                  <a:gd name="connsiteY1" fmla="*/ 0 h 914400"/>
                  <a:gd name="connsiteX2" fmla="*/ 901700 w 901700"/>
                  <a:gd name="connsiteY2" fmla="*/ 914400 h 914400"/>
                  <a:gd name="connsiteX3" fmla="*/ 0 w 901700"/>
                  <a:gd name="connsiteY3" fmla="*/ 914400 h 914400"/>
                  <a:gd name="connsiteX0" fmla="*/ 0 w 889000"/>
                  <a:gd name="connsiteY0" fmla="*/ 914400 h 920750"/>
                  <a:gd name="connsiteX1" fmla="*/ 444500 w 889000"/>
                  <a:gd name="connsiteY1" fmla="*/ 0 h 920750"/>
                  <a:gd name="connsiteX2" fmla="*/ 889000 w 889000"/>
                  <a:gd name="connsiteY2" fmla="*/ 920750 h 920750"/>
                  <a:gd name="connsiteX3" fmla="*/ 0 w 889000"/>
                  <a:gd name="connsiteY3" fmla="*/ 914400 h 920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9000" h="920750">
                    <a:moveTo>
                      <a:pt x="0" y="914400"/>
                    </a:moveTo>
                    <a:lnTo>
                      <a:pt x="444500" y="0"/>
                    </a:lnTo>
                    <a:lnTo>
                      <a:pt x="889000" y="920750"/>
                    </a:lnTo>
                    <a:lnTo>
                      <a:pt x="0" y="9144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20F53C22-CDB9-5E40-9D4F-7DFFA8553582}"/>
                </a:ext>
              </a:extLst>
            </p:cNvPr>
            <p:cNvSpPr/>
            <p:nvPr/>
          </p:nvSpPr>
          <p:spPr>
            <a:xfrm>
              <a:off x="10152803" y="2211746"/>
              <a:ext cx="184728" cy="1782618"/>
            </a:xfrm>
            <a:prstGeom prst="rect">
              <a:avLst/>
            </a:prstGeom>
            <a:solidFill>
              <a:srgbClr val="754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C008EDA7-A1B6-104D-8BC6-D4726AF76372}"/>
              </a:ext>
            </a:extLst>
          </p:cNvPr>
          <p:cNvSpPr txBox="1"/>
          <p:nvPr/>
        </p:nvSpPr>
        <p:spPr>
          <a:xfrm>
            <a:off x="1058350" y="5733256"/>
            <a:ext cx="1416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Terminal Bud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50BEC8C-C8D4-3947-8474-A2485FCC4CA9}"/>
              </a:ext>
            </a:extLst>
          </p:cNvPr>
          <p:cNvSpPr txBox="1"/>
          <p:nvPr/>
        </p:nvSpPr>
        <p:spPr>
          <a:xfrm>
            <a:off x="3482317" y="5750584"/>
            <a:ext cx="1241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Lateral Bud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9FB3FEA-3A09-1242-BB39-E8238395E990}"/>
              </a:ext>
            </a:extLst>
          </p:cNvPr>
          <p:cNvSpPr txBox="1"/>
          <p:nvPr/>
        </p:nvSpPr>
        <p:spPr>
          <a:xfrm>
            <a:off x="6149579" y="5733256"/>
            <a:ext cx="1659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Branching Point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CC45E7C-5197-CF47-B18A-15AAB060E8B9}"/>
              </a:ext>
            </a:extLst>
          </p:cNvPr>
          <p:cNvSpPr txBox="1"/>
          <p:nvPr/>
        </p:nvSpPr>
        <p:spPr>
          <a:xfrm>
            <a:off x="9458907" y="5733256"/>
            <a:ext cx="2104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Non-Branching Point</a:t>
            </a:r>
          </a:p>
        </p:txBody>
      </p:sp>
      <p:sp>
        <p:nvSpPr>
          <p:cNvPr id="71" name="Cross 70">
            <a:extLst>
              <a:ext uri="{FF2B5EF4-FFF2-40B4-BE49-F238E27FC236}">
                <a16:creationId xmlns:a16="http://schemas.microsoft.com/office/drawing/2014/main" id="{5C4FDD7E-C235-684C-8E2C-FAAEA3974161}"/>
              </a:ext>
            </a:extLst>
          </p:cNvPr>
          <p:cNvSpPr>
            <a:spLocks noChangeAspect="1"/>
          </p:cNvSpPr>
          <p:nvPr/>
        </p:nvSpPr>
        <p:spPr>
          <a:xfrm>
            <a:off x="2572577" y="3048152"/>
            <a:ext cx="760460" cy="760460"/>
          </a:xfrm>
          <a:prstGeom prst="plus">
            <a:avLst>
              <a:gd name="adj" fmla="val 35185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Cross 71">
            <a:extLst>
              <a:ext uri="{FF2B5EF4-FFF2-40B4-BE49-F238E27FC236}">
                <a16:creationId xmlns:a16="http://schemas.microsoft.com/office/drawing/2014/main" id="{71C3494A-B1D4-C642-B3BC-44B4E92A0E36}"/>
              </a:ext>
            </a:extLst>
          </p:cNvPr>
          <p:cNvSpPr>
            <a:spLocks noChangeAspect="1"/>
          </p:cNvSpPr>
          <p:nvPr/>
        </p:nvSpPr>
        <p:spPr>
          <a:xfrm>
            <a:off x="5249195" y="3048152"/>
            <a:ext cx="760460" cy="760460"/>
          </a:xfrm>
          <a:prstGeom prst="plus">
            <a:avLst>
              <a:gd name="adj" fmla="val 35185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ACB00DD-12C3-3345-B0EE-302C1299AF32}"/>
              </a:ext>
            </a:extLst>
          </p:cNvPr>
          <p:cNvSpPr/>
          <p:nvPr/>
        </p:nvSpPr>
        <p:spPr>
          <a:xfrm>
            <a:off x="8567677" y="3314082"/>
            <a:ext cx="766156" cy="2285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5BF1269-DD56-614F-84C5-520B8526FA73}"/>
              </a:ext>
            </a:extLst>
          </p:cNvPr>
          <p:cNvSpPr txBox="1"/>
          <p:nvPr/>
        </p:nvSpPr>
        <p:spPr>
          <a:xfrm>
            <a:off x="4605450" y="321838"/>
            <a:ext cx="3088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Polymorphism</a:t>
            </a:r>
          </a:p>
        </p:txBody>
      </p:sp>
    </p:spTree>
    <p:extLst>
      <p:ext uri="{BB962C8B-B14F-4D97-AF65-F5344CB8AC3E}">
        <p14:creationId xmlns:p14="http://schemas.microsoft.com/office/powerpoint/2010/main" val="4281777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8DC08A0-ACAF-6B44-B2D0-F314C1127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7328" y="1119192"/>
            <a:ext cx="4137787" cy="4619618"/>
          </a:xfrm>
          <a:prstGeom prst="rect">
            <a:avLst/>
          </a:prstGeom>
        </p:spPr>
      </p:pic>
      <p:pic>
        <p:nvPicPr>
          <p:cNvPr id="13" name="Picture 12" descr="A black and white photo of a flower&#10;&#10;Description automatically generated with medium confidence">
            <a:extLst>
              <a:ext uri="{FF2B5EF4-FFF2-40B4-BE49-F238E27FC236}">
                <a16:creationId xmlns:a16="http://schemas.microsoft.com/office/drawing/2014/main" id="{3127C44C-785B-CB46-836D-46FC84E6E4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390" r="15488"/>
          <a:stretch/>
        </p:blipFill>
        <p:spPr>
          <a:xfrm>
            <a:off x="182880" y="1119192"/>
            <a:ext cx="3874350" cy="4619616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7E07F2C-F7A9-8A4D-B37F-B27D62014433}"/>
              </a:ext>
            </a:extLst>
          </p:cNvPr>
          <p:cNvCxnSpPr/>
          <p:nvPr/>
        </p:nvCxnSpPr>
        <p:spPr>
          <a:xfrm>
            <a:off x="3034275" y="5221572"/>
            <a:ext cx="1782618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5ED065E7-1F35-EE4D-A50D-B7CA5593FBBD}"/>
              </a:ext>
            </a:extLst>
          </p:cNvPr>
          <p:cNvSpPr txBox="1"/>
          <p:nvPr/>
        </p:nvSpPr>
        <p:spPr>
          <a:xfrm>
            <a:off x="3447133" y="5403318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Unique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0858336-3459-DD4E-8A77-C385D8062534}"/>
              </a:ext>
            </a:extLst>
          </p:cNvPr>
          <p:cNvCxnSpPr/>
          <p:nvPr/>
        </p:nvCxnSpPr>
        <p:spPr>
          <a:xfrm>
            <a:off x="6965885" y="5221572"/>
            <a:ext cx="1782618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3E9C244-1A00-1C4A-A481-9DE40329290E}"/>
              </a:ext>
            </a:extLst>
          </p:cNvPr>
          <p:cNvSpPr txBox="1"/>
          <p:nvPr/>
        </p:nvSpPr>
        <p:spPr>
          <a:xfrm>
            <a:off x="7378743" y="5403318"/>
            <a:ext cx="995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Obstacle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F12267A-C6F2-4145-A328-439E67F5B324}"/>
              </a:ext>
            </a:extLst>
          </p:cNvPr>
          <p:cNvSpPr txBox="1"/>
          <p:nvPr/>
        </p:nvSpPr>
        <p:spPr>
          <a:xfrm>
            <a:off x="4605450" y="321838"/>
            <a:ext cx="3088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Results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2EE29438-B3AE-3245-A6CE-F064774D19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7329" y="1630917"/>
            <a:ext cx="4992347" cy="414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418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ABC36-4280-EB4D-9298-2077AC9CC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0A4BA062-F94F-304F-B0F7-8BB68769BDFE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951903438"/>
                  </p:ext>
                </p:extLst>
              </p:nvPr>
            </p:nvGraphicFramePr>
            <p:xfrm>
              <a:off x="3343330" y="365125"/>
              <a:ext cx="5505340" cy="598618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505340" cy="5986186"/>
                    </a:xfrm>
                    <a:prstGeom prst="rect">
                      <a:avLst/>
                    </a:prstGeom>
                    <a:noFill/>
                    <a:effectLst/>
                  </am3d:spPr>
                  <am3d:camera>
                    <am3d:pos x="0" y="0" z="75613798"/>
                    <am3d:up dx="0" dy="36000000" dz="0"/>
                    <am3d:lookAt x="0" y="0" z="0"/>
                    <am3d:perspective fov="1725463"/>
                  </am3d:camera>
                  <am3d:trans>
                    <am3d:meterPerModelUnit n="2223284" d="1000000"/>
                    <am3d:preTrans dx="-2167955" dy="-18000000" dz="238786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0A4BA062-F94F-304F-B0F7-8BB68769BDF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43330" y="365125"/>
                <a:ext cx="5505340" cy="5986186"/>
              </a:xfrm>
              <a:prstGeom prst="rect">
                <a:avLst/>
              </a:prstGeom>
              <a:noFill/>
              <a:effectLst/>
            </p:spPr>
          </p:pic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A8ADDCE7-4459-704E-A0E3-8ECBDFEF12F4}"/>
              </a:ext>
            </a:extLst>
          </p:cNvPr>
          <p:cNvSpPr txBox="1"/>
          <p:nvPr/>
        </p:nvSpPr>
        <p:spPr>
          <a:xfrm>
            <a:off x="838200" y="1564105"/>
            <a:ext cx="2831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Requirements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Unique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Reacts to Environmental Conditions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40AB26C-8548-354C-99F3-E56FB1C16A11}"/>
              </a:ext>
            </a:extLst>
          </p:cNvPr>
          <p:cNvSpPr txBox="1"/>
          <p:nvPr/>
        </p:nvSpPr>
        <p:spPr>
          <a:xfrm>
            <a:off x="8522370" y="1564105"/>
            <a:ext cx="2831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Future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Implementing Bark Texture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GUI Interface</a:t>
            </a:r>
          </a:p>
        </p:txBody>
      </p:sp>
    </p:spTree>
    <p:extLst>
      <p:ext uri="{BB962C8B-B14F-4D97-AF65-F5344CB8AC3E}">
        <p14:creationId xmlns:p14="http://schemas.microsoft.com/office/powerpoint/2010/main" val="2712072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3473</TotalTime>
  <Words>564</Words>
  <Application>Microsoft Macintosh PowerPoint</Application>
  <PresentationFormat>Widescreen</PresentationFormat>
  <Paragraphs>104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ENGR489 Project</vt:lpstr>
      <vt:lpstr>PowerPoint Presentation</vt:lpstr>
      <vt:lpstr>PowerPoint Presentation</vt:lpstr>
      <vt:lpstr>Chosen Approach</vt:lpstr>
      <vt:lpstr>PowerPoint Presentation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ENGR489 Project</dc:title>
  <dc:creator>Bryony Gatehouse</dc:creator>
  <cp:lastModifiedBy>Bryony Gatehouse</cp:lastModifiedBy>
  <cp:revision>10</cp:revision>
  <dcterms:created xsi:type="dcterms:W3CDTF">2021-10-11T20:39:02Z</dcterms:created>
  <dcterms:modified xsi:type="dcterms:W3CDTF">2021-10-14T06:36:09Z</dcterms:modified>
</cp:coreProperties>
</file>

<file path=docProps/thumbnail.jpeg>
</file>